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9" r:id="rId2"/>
    <p:sldId id="257" r:id="rId3"/>
    <p:sldId id="262" r:id="rId4"/>
    <p:sldId id="264"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0542E0-C5CE-4578-8B30-4447A3AD08AE}" v="16" dt="2026-02-25T13:39:08.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90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ntha Barklam" userId="31c6bacd-8683-4df0-8c5f-8b788467fcb9" providerId="ADAL" clId="{BAF4D3BF-45B6-474F-8295-52AC4A4D3D69}"/>
    <pc:docChg chg="undo custSel addSld delSld modSld sldOrd">
      <pc:chgData name="Samantha Barklam" userId="31c6bacd-8683-4df0-8c5f-8b788467fcb9" providerId="ADAL" clId="{BAF4D3BF-45B6-474F-8295-52AC4A4D3D69}" dt="2026-02-25T13:40:51.055" v="904" actId="20577"/>
      <pc:docMkLst>
        <pc:docMk/>
      </pc:docMkLst>
      <pc:sldChg chg="del">
        <pc:chgData name="Samantha Barklam" userId="31c6bacd-8683-4df0-8c5f-8b788467fcb9" providerId="ADAL" clId="{BAF4D3BF-45B6-474F-8295-52AC4A4D3D69}" dt="2026-02-25T10:46:44.132" v="0" actId="47"/>
        <pc:sldMkLst>
          <pc:docMk/>
          <pc:sldMk cId="3502995340" sldId="256"/>
        </pc:sldMkLst>
      </pc:sldChg>
      <pc:sldChg chg="modSp mod">
        <pc:chgData name="Samantha Barklam" userId="31c6bacd-8683-4df0-8c5f-8b788467fcb9" providerId="ADAL" clId="{BAF4D3BF-45B6-474F-8295-52AC4A4D3D69}" dt="2026-02-25T13:17:26.052" v="622" actId="20577"/>
        <pc:sldMkLst>
          <pc:docMk/>
          <pc:sldMk cId="1596401342" sldId="257"/>
        </pc:sldMkLst>
        <pc:spChg chg="mod">
          <ac:chgData name="Samantha Barklam" userId="31c6bacd-8683-4df0-8c5f-8b788467fcb9" providerId="ADAL" clId="{BAF4D3BF-45B6-474F-8295-52AC4A4D3D69}" dt="2026-02-25T10:52:16.498" v="69" actId="1076"/>
          <ac:spMkLst>
            <pc:docMk/>
            <pc:sldMk cId="1596401342" sldId="257"/>
            <ac:spMk id="2" creationId="{6BDE0766-A2DE-3417-FE04-BD4B3490ED79}"/>
          </ac:spMkLst>
        </pc:spChg>
        <pc:spChg chg="mod">
          <ac:chgData name="Samantha Barklam" userId="31c6bacd-8683-4df0-8c5f-8b788467fcb9" providerId="ADAL" clId="{BAF4D3BF-45B6-474F-8295-52AC4A4D3D69}" dt="2026-02-25T13:17:26.052" v="622" actId="20577"/>
          <ac:spMkLst>
            <pc:docMk/>
            <pc:sldMk cId="1596401342" sldId="257"/>
            <ac:spMk id="4" creationId="{CAFAABFF-ADC3-17D7-E142-B917CF1AC2E8}"/>
          </ac:spMkLst>
        </pc:spChg>
      </pc:sldChg>
      <pc:sldChg chg="del">
        <pc:chgData name="Samantha Barklam" userId="31c6bacd-8683-4df0-8c5f-8b788467fcb9" providerId="ADAL" clId="{BAF4D3BF-45B6-474F-8295-52AC4A4D3D69}" dt="2026-02-25T10:48:04.364" v="9" actId="47"/>
        <pc:sldMkLst>
          <pc:docMk/>
          <pc:sldMk cId="725756442" sldId="261"/>
        </pc:sldMkLst>
      </pc:sldChg>
      <pc:sldChg chg="addSp modSp mod ord">
        <pc:chgData name="Samantha Barklam" userId="31c6bacd-8683-4df0-8c5f-8b788467fcb9" providerId="ADAL" clId="{BAF4D3BF-45B6-474F-8295-52AC4A4D3D69}" dt="2026-02-25T13:22:35.818" v="812" actId="20577"/>
        <pc:sldMkLst>
          <pc:docMk/>
          <pc:sldMk cId="3619031109" sldId="262"/>
        </pc:sldMkLst>
        <pc:spChg chg="mod">
          <ac:chgData name="Samantha Barklam" userId="31c6bacd-8683-4df0-8c5f-8b788467fcb9" providerId="ADAL" clId="{BAF4D3BF-45B6-474F-8295-52AC4A4D3D69}" dt="2026-02-25T13:22:35.818" v="812" actId="20577"/>
          <ac:spMkLst>
            <pc:docMk/>
            <pc:sldMk cId="3619031109" sldId="262"/>
            <ac:spMk id="2" creationId="{CF7E0817-6297-95CF-0865-6C8C5AF22F1C}"/>
          </ac:spMkLst>
        </pc:spChg>
        <pc:spChg chg="add mod">
          <ac:chgData name="Samantha Barklam" userId="31c6bacd-8683-4df0-8c5f-8b788467fcb9" providerId="ADAL" clId="{BAF4D3BF-45B6-474F-8295-52AC4A4D3D69}" dt="2026-02-25T10:54:19.301" v="83" actId="1076"/>
          <ac:spMkLst>
            <pc:docMk/>
            <pc:sldMk cId="3619031109" sldId="262"/>
            <ac:spMk id="4" creationId="{D65BE114-1060-F245-4395-41A281B72108}"/>
          </ac:spMkLst>
        </pc:spChg>
      </pc:sldChg>
      <pc:sldChg chg="modSp mod">
        <pc:chgData name="Samantha Barklam" userId="31c6bacd-8683-4df0-8c5f-8b788467fcb9" providerId="ADAL" clId="{BAF4D3BF-45B6-474F-8295-52AC4A4D3D69}" dt="2026-02-25T13:23:35.972" v="813" actId="2"/>
        <pc:sldMkLst>
          <pc:docMk/>
          <pc:sldMk cId="987235860" sldId="264"/>
        </pc:sldMkLst>
        <pc:spChg chg="mod">
          <ac:chgData name="Samantha Barklam" userId="31c6bacd-8683-4df0-8c5f-8b788467fcb9" providerId="ADAL" clId="{BAF4D3BF-45B6-474F-8295-52AC4A4D3D69}" dt="2026-02-25T11:00:53.081" v="605" actId="2"/>
          <ac:spMkLst>
            <pc:docMk/>
            <pc:sldMk cId="987235860" sldId="264"/>
            <ac:spMk id="14" creationId="{4953DFC0-E293-D1E6-AD02-951E6319CF0D}"/>
          </ac:spMkLst>
        </pc:spChg>
        <pc:spChg chg="mod">
          <ac:chgData name="Samantha Barklam" userId="31c6bacd-8683-4df0-8c5f-8b788467fcb9" providerId="ADAL" clId="{BAF4D3BF-45B6-474F-8295-52AC4A4D3D69}" dt="2026-02-25T13:23:35.972" v="813" actId="2"/>
          <ac:spMkLst>
            <pc:docMk/>
            <pc:sldMk cId="987235860" sldId="264"/>
            <ac:spMk id="16" creationId="{EC500C9F-223D-0D90-E2C7-D602DE10B277}"/>
          </ac:spMkLst>
        </pc:spChg>
        <pc:picChg chg="mod">
          <ac:chgData name="Samantha Barklam" userId="31c6bacd-8683-4df0-8c5f-8b788467fcb9" providerId="ADAL" clId="{BAF4D3BF-45B6-474F-8295-52AC4A4D3D69}" dt="2026-02-25T13:18:46.729" v="627" actId="208"/>
          <ac:picMkLst>
            <pc:docMk/>
            <pc:sldMk cId="987235860" sldId="264"/>
            <ac:picMk id="17" creationId="{B6799B91-FEA1-11B8-6605-5EDDBD1084CD}"/>
          </ac:picMkLst>
        </pc:picChg>
        <pc:picChg chg="mod">
          <ac:chgData name="Samantha Barklam" userId="31c6bacd-8683-4df0-8c5f-8b788467fcb9" providerId="ADAL" clId="{BAF4D3BF-45B6-474F-8295-52AC4A4D3D69}" dt="2026-02-25T13:18:44.067" v="626" actId="208"/>
          <ac:picMkLst>
            <pc:docMk/>
            <pc:sldMk cId="987235860" sldId="264"/>
            <ac:picMk id="18" creationId="{F0813149-5B3D-2C90-7994-EF8E62DB4090}"/>
          </ac:picMkLst>
        </pc:picChg>
      </pc:sldChg>
      <pc:sldChg chg="modSp new del mod">
        <pc:chgData name="Samantha Barklam" userId="31c6bacd-8683-4df0-8c5f-8b788467fcb9" providerId="ADAL" clId="{BAF4D3BF-45B6-474F-8295-52AC4A4D3D69}" dt="2026-02-25T10:51:44.604" v="65" actId="47"/>
        <pc:sldMkLst>
          <pc:docMk/>
          <pc:sldMk cId="1966522899" sldId="265"/>
        </pc:sldMkLst>
        <pc:spChg chg="mod">
          <ac:chgData name="Samantha Barklam" userId="31c6bacd-8683-4df0-8c5f-8b788467fcb9" providerId="ADAL" clId="{BAF4D3BF-45B6-474F-8295-52AC4A4D3D69}" dt="2026-02-25T10:51:15.963" v="38" actId="20577"/>
          <ac:spMkLst>
            <pc:docMk/>
            <pc:sldMk cId="1966522899" sldId="265"/>
            <ac:spMk id="2" creationId="{CCC032AB-F74E-0B9E-0E86-C33B708309FE}"/>
          </ac:spMkLst>
        </pc:spChg>
      </pc:sldChg>
      <pc:sldChg chg="addSp delSp modSp add mod">
        <pc:chgData name="Samantha Barklam" userId="31c6bacd-8683-4df0-8c5f-8b788467fcb9" providerId="ADAL" clId="{BAF4D3BF-45B6-474F-8295-52AC4A4D3D69}" dt="2026-02-25T13:40:51.055" v="904" actId="20577"/>
        <pc:sldMkLst>
          <pc:docMk/>
          <pc:sldMk cId="1473547038" sldId="266"/>
        </pc:sldMkLst>
        <pc:spChg chg="del mod">
          <ac:chgData name="Samantha Barklam" userId="31c6bacd-8683-4df0-8c5f-8b788467fcb9" providerId="ADAL" clId="{BAF4D3BF-45B6-474F-8295-52AC4A4D3D69}" dt="2026-02-25T10:54:00.267" v="80" actId="478"/>
          <ac:spMkLst>
            <pc:docMk/>
            <pc:sldMk cId="1473547038" sldId="266"/>
            <ac:spMk id="2" creationId="{624B0911-85D4-DA66-EBE3-D93327AC91CE}"/>
          </ac:spMkLst>
        </pc:spChg>
        <pc:spChg chg="add mod">
          <ac:chgData name="Samantha Barklam" userId="31c6bacd-8683-4df0-8c5f-8b788467fcb9" providerId="ADAL" clId="{BAF4D3BF-45B6-474F-8295-52AC4A4D3D69}" dt="2026-02-25T10:54:43.866" v="96" actId="20577"/>
          <ac:spMkLst>
            <pc:docMk/>
            <pc:sldMk cId="1473547038" sldId="266"/>
            <ac:spMk id="5" creationId="{BB613FBE-D6BB-FF4C-2F5D-A1139879015B}"/>
          </ac:spMkLst>
        </pc:spChg>
        <pc:spChg chg="add mod">
          <ac:chgData name="Samantha Barklam" userId="31c6bacd-8683-4df0-8c5f-8b788467fcb9" providerId="ADAL" clId="{BAF4D3BF-45B6-474F-8295-52AC4A4D3D69}" dt="2026-02-25T13:40:51.055" v="904" actId="20577"/>
          <ac:spMkLst>
            <pc:docMk/>
            <pc:sldMk cId="1473547038" sldId="266"/>
            <ac:spMk id="6" creationId="{4F1330E7-F1B4-66D4-17C3-64CC961A8C21}"/>
          </ac:spMkLst>
        </pc:spChg>
      </pc:sldChg>
      <pc:sldChg chg="new del">
        <pc:chgData name="Samantha Barklam" userId="31c6bacd-8683-4df0-8c5f-8b788467fcb9" providerId="ADAL" clId="{BAF4D3BF-45B6-474F-8295-52AC4A4D3D69}" dt="2026-02-25T13:24:31.501" v="815" actId="680"/>
        <pc:sldMkLst>
          <pc:docMk/>
          <pc:sldMk cId="960096233" sldId="267"/>
        </pc:sldMkLst>
      </pc:sldChg>
      <pc:sldChg chg="add del">
        <pc:chgData name="Samantha Barklam" userId="31c6bacd-8683-4df0-8c5f-8b788467fcb9" providerId="ADAL" clId="{BAF4D3BF-45B6-474F-8295-52AC4A4D3D69}" dt="2026-02-25T13:36:56.864" v="817" actId="47"/>
        <pc:sldMkLst>
          <pc:docMk/>
          <pc:sldMk cId="2008829497" sldId="267"/>
        </pc:sldMkLst>
      </pc:sldChg>
      <pc:sldChg chg="addSp delSp modSp new del mod ord setBg">
        <pc:chgData name="Samantha Barklam" userId="31c6bacd-8683-4df0-8c5f-8b788467fcb9" providerId="ADAL" clId="{BAF4D3BF-45B6-474F-8295-52AC4A4D3D69}" dt="2026-02-25T13:40:23.959" v="892" actId="47"/>
        <pc:sldMkLst>
          <pc:docMk/>
          <pc:sldMk cId="3790389772" sldId="267"/>
        </pc:sldMkLst>
        <pc:spChg chg="add del">
          <ac:chgData name="Samantha Barklam" userId="31c6bacd-8683-4df0-8c5f-8b788467fcb9" providerId="ADAL" clId="{BAF4D3BF-45B6-474F-8295-52AC4A4D3D69}" dt="2026-02-25T13:37:36.229" v="825" actId="26606"/>
          <ac:spMkLst>
            <pc:docMk/>
            <pc:sldMk cId="3790389772" sldId="267"/>
            <ac:spMk id="8" creationId="{B9FF99BD-075F-4761-A995-6FC574BD25EA}"/>
          </ac:spMkLst>
        </pc:spChg>
        <pc:spChg chg="add del">
          <ac:chgData name="Samantha Barklam" userId="31c6bacd-8683-4df0-8c5f-8b788467fcb9" providerId="ADAL" clId="{BAF4D3BF-45B6-474F-8295-52AC4A4D3D69}" dt="2026-02-25T13:37:36.229" v="825" actId="26606"/>
          <ac:spMkLst>
            <pc:docMk/>
            <pc:sldMk cId="3790389772" sldId="267"/>
            <ac:spMk id="10" creationId="{A7B21A54-9BA3-4EA9-B460-5A829ADD9051}"/>
          </ac:spMkLst>
        </pc:spChg>
        <pc:spChg chg="add del">
          <ac:chgData name="Samantha Barklam" userId="31c6bacd-8683-4df0-8c5f-8b788467fcb9" providerId="ADAL" clId="{BAF4D3BF-45B6-474F-8295-52AC4A4D3D69}" dt="2026-02-25T13:37:36.229" v="825" actId="26606"/>
          <ac:spMkLst>
            <pc:docMk/>
            <pc:sldMk cId="3790389772" sldId="267"/>
            <ac:spMk id="12" creationId="{6FA8F714-B9D8-488A-8CCA-E9948FF913A9}"/>
          </ac:spMkLst>
        </pc:spChg>
        <pc:spChg chg="add del">
          <ac:chgData name="Samantha Barklam" userId="31c6bacd-8683-4df0-8c5f-8b788467fcb9" providerId="ADAL" clId="{BAF4D3BF-45B6-474F-8295-52AC4A4D3D69}" dt="2026-02-25T13:37:36.991" v="827" actId="26606"/>
          <ac:spMkLst>
            <pc:docMk/>
            <pc:sldMk cId="3790389772" sldId="267"/>
            <ac:spMk id="14" creationId="{D64E9910-51FE-45BF-973D-9D2401FD3C63}"/>
          </ac:spMkLst>
        </pc:spChg>
        <pc:spChg chg="add del">
          <ac:chgData name="Samantha Barklam" userId="31c6bacd-8683-4df0-8c5f-8b788467fcb9" providerId="ADAL" clId="{BAF4D3BF-45B6-474F-8295-52AC4A4D3D69}" dt="2026-02-25T13:37:36.991" v="827" actId="26606"/>
          <ac:spMkLst>
            <pc:docMk/>
            <pc:sldMk cId="3790389772" sldId="267"/>
            <ac:spMk id="15" creationId="{8950AD4C-6AF3-49F8-94E1-DBCAFB39478B}"/>
          </ac:spMkLst>
        </pc:spChg>
        <pc:spChg chg="add del">
          <ac:chgData name="Samantha Barklam" userId="31c6bacd-8683-4df0-8c5f-8b788467fcb9" providerId="ADAL" clId="{BAF4D3BF-45B6-474F-8295-52AC4A4D3D69}" dt="2026-02-25T13:37:36.991" v="827" actId="26606"/>
          <ac:spMkLst>
            <pc:docMk/>
            <pc:sldMk cId="3790389772" sldId="267"/>
            <ac:spMk id="16" creationId="{0ACBD85E-A404-45CB-B532-1039E479D4C6}"/>
          </ac:spMkLst>
        </pc:spChg>
        <pc:spChg chg="add del">
          <ac:chgData name="Samantha Barklam" userId="31c6bacd-8683-4df0-8c5f-8b788467fcb9" providerId="ADAL" clId="{BAF4D3BF-45B6-474F-8295-52AC4A4D3D69}" dt="2026-02-25T13:37:36.991" v="827" actId="26606"/>
          <ac:spMkLst>
            <pc:docMk/>
            <pc:sldMk cId="3790389772" sldId="267"/>
            <ac:spMk id="17" creationId="{DB1626B1-BAC7-4893-A5AC-620597685187}"/>
          </ac:spMkLst>
        </pc:spChg>
        <pc:spChg chg="add">
          <ac:chgData name="Samantha Barklam" userId="31c6bacd-8683-4df0-8c5f-8b788467fcb9" providerId="ADAL" clId="{BAF4D3BF-45B6-474F-8295-52AC4A4D3D69}" dt="2026-02-25T13:37:36.995" v="828" actId="26606"/>
          <ac:spMkLst>
            <pc:docMk/>
            <pc:sldMk cId="3790389772" sldId="267"/>
            <ac:spMk id="19" creationId="{B9FF99BD-075F-4761-A995-6FC574BD25EA}"/>
          </ac:spMkLst>
        </pc:spChg>
        <pc:spChg chg="add">
          <ac:chgData name="Samantha Barklam" userId="31c6bacd-8683-4df0-8c5f-8b788467fcb9" providerId="ADAL" clId="{BAF4D3BF-45B6-474F-8295-52AC4A4D3D69}" dt="2026-02-25T13:37:36.995" v="828" actId="26606"/>
          <ac:spMkLst>
            <pc:docMk/>
            <pc:sldMk cId="3790389772" sldId="267"/>
            <ac:spMk id="20" creationId="{A7B21A54-9BA3-4EA9-B460-5A829ADD9051}"/>
          </ac:spMkLst>
        </pc:spChg>
        <pc:spChg chg="add">
          <ac:chgData name="Samantha Barklam" userId="31c6bacd-8683-4df0-8c5f-8b788467fcb9" providerId="ADAL" clId="{BAF4D3BF-45B6-474F-8295-52AC4A4D3D69}" dt="2026-02-25T13:37:36.995" v="828" actId="26606"/>
          <ac:spMkLst>
            <pc:docMk/>
            <pc:sldMk cId="3790389772" sldId="267"/>
            <ac:spMk id="21" creationId="{6FA8F714-B9D8-488A-8CCA-E9948FF913A9}"/>
          </ac:spMkLst>
        </pc:spChg>
        <pc:picChg chg="add mod">
          <ac:chgData name="Samantha Barklam" userId="31c6bacd-8683-4df0-8c5f-8b788467fcb9" providerId="ADAL" clId="{BAF4D3BF-45B6-474F-8295-52AC4A4D3D69}" dt="2026-02-25T13:37:36.995" v="828" actId="26606"/>
          <ac:picMkLst>
            <pc:docMk/>
            <pc:sldMk cId="3790389772" sldId="267"/>
            <ac:picMk id="3" creationId="{3722F425-7058-D549-3238-56EA50CED71F}"/>
          </ac:picMkLst>
        </pc:picChg>
      </pc:sldChg>
      <pc:sldChg chg="new del">
        <pc:chgData name="Samantha Barklam" userId="31c6bacd-8683-4df0-8c5f-8b788467fcb9" providerId="ADAL" clId="{BAF4D3BF-45B6-474F-8295-52AC4A4D3D69}" dt="2026-02-25T13:40:22.119" v="891" actId="47"/>
        <pc:sldMkLst>
          <pc:docMk/>
          <pc:sldMk cId="4118683043" sldId="268"/>
        </pc:sldMkLst>
      </pc:sldChg>
      <pc:sldChg chg="addSp delSp modSp new mod setBg">
        <pc:chgData name="Samantha Barklam" userId="31c6bacd-8683-4df0-8c5f-8b788467fcb9" providerId="ADAL" clId="{BAF4D3BF-45B6-474F-8295-52AC4A4D3D69}" dt="2026-02-25T13:40:11.574" v="890" actId="1076"/>
        <pc:sldMkLst>
          <pc:docMk/>
          <pc:sldMk cId="2549431407" sldId="269"/>
        </pc:sldMkLst>
        <pc:spChg chg="mod">
          <ac:chgData name="Samantha Barklam" userId="31c6bacd-8683-4df0-8c5f-8b788467fcb9" providerId="ADAL" clId="{BAF4D3BF-45B6-474F-8295-52AC4A4D3D69}" dt="2026-02-25T13:40:02.354" v="888" actId="1076"/>
          <ac:spMkLst>
            <pc:docMk/>
            <pc:sldMk cId="2549431407" sldId="269"/>
            <ac:spMk id="2" creationId="{9BEE2A77-9D8A-A37B-9C9C-59B1A74BBE43}"/>
          </ac:spMkLst>
        </pc:spChg>
        <pc:spChg chg="add del mod">
          <ac:chgData name="Samantha Barklam" userId="31c6bacd-8683-4df0-8c5f-8b788467fcb9" providerId="ADAL" clId="{BAF4D3BF-45B6-474F-8295-52AC4A4D3D69}" dt="2026-02-25T13:40:11.574" v="890" actId="1076"/>
          <ac:spMkLst>
            <pc:docMk/>
            <pc:sldMk cId="2549431407" sldId="269"/>
            <ac:spMk id="3" creationId="{6361A45F-2624-8C4F-B85E-18D568DFD4B9}"/>
          </ac:spMkLst>
        </pc:spChg>
        <pc:spChg chg="add">
          <ac:chgData name="Samantha Barklam" userId="31c6bacd-8683-4df0-8c5f-8b788467fcb9" providerId="ADAL" clId="{BAF4D3BF-45B6-474F-8295-52AC4A4D3D69}" dt="2026-02-25T13:38:41.666" v="835" actId="26606"/>
          <ac:spMkLst>
            <pc:docMk/>
            <pc:sldMk cId="2549431407" sldId="269"/>
            <ac:spMk id="10" creationId="{A3363022-C969-41E9-8EB2-E4C94908C1FA}"/>
          </ac:spMkLst>
        </pc:spChg>
        <pc:spChg chg="add">
          <ac:chgData name="Samantha Barklam" userId="31c6bacd-8683-4df0-8c5f-8b788467fcb9" providerId="ADAL" clId="{BAF4D3BF-45B6-474F-8295-52AC4A4D3D69}" dt="2026-02-25T13:38:41.666" v="835" actId="26606"/>
          <ac:spMkLst>
            <pc:docMk/>
            <pc:sldMk cId="2549431407" sldId="269"/>
            <ac:spMk id="12" creationId="{8D1AD6B3-BE88-4CEB-BA17-790657CC4729}"/>
          </ac:spMkLst>
        </pc:spChg>
        <pc:grpChg chg="add">
          <ac:chgData name="Samantha Barklam" userId="31c6bacd-8683-4df0-8c5f-8b788467fcb9" providerId="ADAL" clId="{BAF4D3BF-45B6-474F-8295-52AC4A4D3D69}" dt="2026-02-25T13:38:41.666" v="835" actId="26606"/>
          <ac:grpSpMkLst>
            <pc:docMk/>
            <pc:sldMk cId="2549431407" sldId="269"/>
            <ac:grpSpMk id="14" creationId="{89D1390B-7E13-4B4F-9CB2-391063412E54}"/>
          </ac:grpSpMkLst>
        </pc:grpChg>
        <pc:picChg chg="add mod">
          <ac:chgData name="Samantha Barklam" userId="31c6bacd-8683-4df0-8c5f-8b788467fcb9" providerId="ADAL" clId="{BAF4D3BF-45B6-474F-8295-52AC4A4D3D69}" dt="2026-02-25T13:38:41.666" v="835" actId="26606"/>
          <ac:picMkLst>
            <pc:docMk/>
            <pc:sldMk cId="2549431407" sldId="269"/>
            <ac:picMk id="5" creationId="{756966A8-AD1D-C4DE-6C83-C9E0561CB57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C938AB-6033-49D9-95F2-FEA18CE2DEC9}" type="datetimeFigureOut">
              <a:rPr lang="en-GB" smtClean="0"/>
              <a:t>25/02/2026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A80B9F-143C-4AC8-B237-EC1A4FFB6EB2}" type="slidenum">
              <a:rPr lang="en-GB" smtClean="0"/>
              <a:t>‹#›</a:t>
            </a:fld>
            <a:endParaRPr lang="en-GB" dirty="0"/>
          </a:p>
        </p:txBody>
      </p:sp>
    </p:spTree>
    <p:extLst>
      <p:ext uri="{BB962C8B-B14F-4D97-AF65-F5344CB8AC3E}">
        <p14:creationId xmlns:p14="http://schemas.microsoft.com/office/powerpoint/2010/main" val="3993367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A80B9F-143C-4AC8-B237-EC1A4FFB6EB2}" type="slidenum">
              <a:rPr lang="en-GB" smtClean="0"/>
              <a:t>4</a:t>
            </a:fld>
            <a:endParaRPr lang="en-GB" dirty="0"/>
          </a:p>
        </p:txBody>
      </p:sp>
    </p:spTree>
    <p:extLst>
      <p:ext uri="{BB962C8B-B14F-4D97-AF65-F5344CB8AC3E}">
        <p14:creationId xmlns:p14="http://schemas.microsoft.com/office/powerpoint/2010/main" val="1024162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49A7F-9C70-A1F6-CE55-0C4E1AD75FD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33941FBE-E2F6-EE75-12AD-70B0FDE046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AE9C5D3-9235-703E-2D90-70FE67B8B919}"/>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831D2D58-171B-9C2D-BA39-F75A1F46835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2CB903F-0FDE-E25D-1A68-4D0D5FBBAD96}"/>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335927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E09F8-C325-55E8-AC00-054C40F4914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576D20B-C868-191D-08C3-60EE12F801E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5B74D30-0ABD-55B6-9EA2-ABB4DDC66AFF}"/>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3661E811-915C-07F2-00CF-418D579AABB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6461F81-FB98-1D9A-C06F-1094990D31FF}"/>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3678629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32888-1504-3A4C-C7AA-88C4E115304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1E20424-2F29-81EC-0A51-2A69DDDA09D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9FF070F-9F08-F118-CE24-E54A915039A0}"/>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6F89D16A-44F9-C2EE-D649-6AC97A24BF8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783F982-6646-AFBB-1FF7-C2A50F797347}"/>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2869242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4151D-D2F2-D303-26FF-E5AAFC7406B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E1DA232-391B-38DA-4878-857F7065DCC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6ED1DBC-1628-7C13-507A-D97B8CBEB6B0}"/>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0EDA50A4-7B09-DF3D-08B4-364B0AFCE3D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F90F4DE-D820-EA1A-93E9-C19B69B6453E}"/>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387639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08F4-422D-2C33-81C4-DAC03A681D2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DCAF201-93F6-94A8-2C37-22649C7B2D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755CFEC-17E0-49D0-A31D-8634D4026165}"/>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3BA6CDC8-0E83-400F-7F6B-653723FF4F2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4311F52-C98E-35BD-8636-226E90FA630C}"/>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18029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7410-67D6-87A9-E8FD-690D1F42325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1D9134A-0D34-DD00-EF21-E1E0D2BC97A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18BCA42-593D-D5E7-A3C4-59F36A50C49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4FE56AC-C3BE-450B-CD0C-30EC2ECD9240}"/>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6" name="Footer Placeholder 5">
            <a:extLst>
              <a:ext uri="{FF2B5EF4-FFF2-40B4-BE49-F238E27FC236}">
                <a16:creationId xmlns:a16="http://schemas.microsoft.com/office/drawing/2014/main" id="{2BE81DEF-DD8F-175C-5826-0BCE4C44978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AA76610-1B65-E434-6130-1D8C66CAD31D}"/>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1474724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AE235-7222-FF0E-6C08-16DC8B937AF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C2E1077-68C1-5FEF-8C7D-004891022E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6F775AC-5F22-F0C5-270E-1D8CADBB673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335CFD3-6AB0-760F-61EF-F40A118558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5EEAB25-2C53-00FB-F11B-1A98CEDEB2E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749F26FD-6EB8-21E3-BED6-1D6851AA0285}"/>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8" name="Footer Placeholder 7">
            <a:extLst>
              <a:ext uri="{FF2B5EF4-FFF2-40B4-BE49-F238E27FC236}">
                <a16:creationId xmlns:a16="http://schemas.microsoft.com/office/drawing/2014/main" id="{773981CF-D2DC-9242-23F9-AD367B95E37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889839BD-23D1-1A94-5609-E830A06902AD}"/>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3360271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71F3-500C-7547-E041-D565EA21F15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82EEEB0-B447-88B0-630B-11C7AA4DA614}"/>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4" name="Footer Placeholder 3">
            <a:extLst>
              <a:ext uri="{FF2B5EF4-FFF2-40B4-BE49-F238E27FC236}">
                <a16:creationId xmlns:a16="http://schemas.microsoft.com/office/drawing/2014/main" id="{EF867C5A-32A3-369B-17C8-EC78E4FE5C5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547C48E-B099-574D-76C8-25FA1F3F8043}"/>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254763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C5D382-11E3-CF86-5342-D398097AAB20}"/>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3" name="Footer Placeholder 2">
            <a:extLst>
              <a:ext uri="{FF2B5EF4-FFF2-40B4-BE49-F238E27FC236}">
                <a16:creationId xmlns:a16="http://schemas.microsoft.com/office/drawing/2014/main" id="{7BEBA93D-5488-BEA8-20FB-21DF846A47D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1E4B1F9-98B4-7446-EC1F-6F34829AAC9B}"/>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343145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83F2F-DEA8-E9A7-201D-A65EA9CFEE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FA059F4-9A41-7DDD-3E4C-37C0BEF042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EE626B2-E300-0483-1738-B4A16E37F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55E0B-6038-FAE7-E46A-2F97D0FF6302}"/>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6" name="Footer Placeholder 5">
            <a:extLst>
              <a:ext uri="{FF2B5EF4-FFF2-40B4-BE49-F238E27FC236}">
                <a16:creationId xmlns:a16="http://schemas.microsoft.com/office/drawing/2014/main" id="{7D4AD5B0-2D75-1C96-63E8-EAEDE7EABDB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982CB84-DACF-28E3-9F88-AD30CDCBE5C6}"/>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102406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1D02-46B4-9CB1-FD1B-2D4C2B767A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B4F3E45-0242-38E9-860E-885F537E1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B4EFAC56-4B6A-1CD0-7858-95B177BF7F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3CE533-8269-ACF0-1EBA-EB00532416AC}"/>
              </a:ext>
            </a:extLst>
          </p:cNvPr>
          <p:cNvSpPr>
            <a:spLocks noGrp="1"/>
          </p:cNvSpPr>
          <p:nvPr>
            <p:ph type="dt" sz="half" idx="10"/>
          </p:nvPr>
        </p:nvSpPr>
        <p:spPr/>
        <p:txBody>
          <a:bodyPr/>
          <a:lstStyle/>
          <a:p>
            <a:fld id="{965056F2-5FF3-4CDE-A53E-FE084995BF53}" type="datetimeFigureOut">
              <a:rPr lang="en-GB" smtClean="0"/>
              <a:t>25/02/2026</a:t>
            </a:fld>
            <a:endParaRPr lang="en-GB" dirty="0"/>
          </a:p>
        </p:txBody>
      </p:sp>
      <p:sp>
        <p:nvSpPr>
          <p:cNvPr id="6" name="Footer Placeholder 5">
            <a:extLst>
              <a:ext uri="{FF2B5EF4-FFF2-40B4-BE49-F238E27FC236}">
                <a16:creationId xmlns:a16="http://schemas.microsoft.com/office/drawing/2014/main" id="{50A4F6A1-2747-5DB3-241A-DC087C1F199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336AC32-7892-68E4-76C0-AF5EFE1C6DAE}"/>
              </a:ext>
            </a:extLst>
          </p:cNvPr>
          <p:cNvSpPr>
            <a:spLocks noGrp="1"/>
          </p:cNvSpPr>
          <p:nvPr>
            <p:ph type="sldNum" sz="quarter" idx="12"/>
          </p:nvPr>
        </p:nvSpPr>
        <p:spPr/>
        <p:txBody>
          <a:bodyPr/>
          <a:lstStyle/>
          <a:p>
            <a:fld id="{3AF6A1B2-5888-4219-8324-AA1F34501CE1}" type="slidenum">
              <a:rPr lang="en-GB" smtClean="0"/>
              <a:t>‹#›</a:t>
            </a:fld>
            <a:endParaRPr lang="en-GB" dirty="0"/>
          </a:p>
        </p:txBody>
      </p:sp>
    </p:spTree>
    <p:extLst>
      <p:ext uri="{BB962C8B-B14F-4D97-AF65-F5344CB8AC3E}">
        <p14:creationId xmlns:p14="http://schemas.microsoft.com/office/powerpoint/2010/main" val="2794242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F32A0C-904C-5D10-249E-12436FC42F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FC58AAE-B309-484F-6C59-6017F723F0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3693514-849B-607C-9EB2-852563647B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5056F2-5FF3-4CDE-A53E-FE084995BF53}" type="datetimeFigureOut">
              <a:rPr lang="en-GB" smtClean="0"/>
              <a:t>25/02/2026</a:t>
            </a:fld>
            <a:endParaRPr lang="en-GB" dirty="0"/>
          </a:p>
        </p:txBody>
      </p:sp>
      <p:sp>
        <p:nvSpPr>
          <p:cNvPr id="5" name="Footer Placeholder 4">
            <a:extLst>
              <a:ext uri="{FF2B5EF4-FFF2-40B4-BE49-F238E27FC236}">
                <a16:creationId xmlns:a16="http://schemas.microsoft.com/office/drawing/2014/main" id="{C41999CA-0F94-2BB6-BC76-D224FBF442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00460BD7-31B0-D67C-A355-5771EE155A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F6A1B2-5888-4219-8324-AA1F34501CE1}" type="slidenum">
              <a:rPr lang="en-GB" smtClean="0"/>
              <a:t>‹#›</a:t>
            </a:fld>
            <a:endParaRPr lang="en-GB" dirty="0"/>
          </a:p>
        </p:txBody>
      </p:sp>
    </p:spTree>
    <p:extLst>
      <p:ext uri="{BB962C8B-B14F-4D97-AF65-F5344CB8AC3E}">
        <p14:creationId xmlns:p14="http://schemas.microsoft.com/office/powerpoint/2010/main" val="447133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selfhelp.org.uk/wp-content/uploads/Impact-Report-Apr2024_Mar2025.pdf"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selfhelp.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EE2A77-9D8A-A37B-9C9C-59B1A74BBE43}"/>
              </a:ext>
            </a:extLst>
          </p:cNvPr>
          <p:cNvSpPr>
            <a:spLocks noGrp="1"/>
          </p:cNvSpPr>
          <p:nvPr>
            <p:ph type="ctrTitle"/>
          </p:nvPr>
        </p:nvSpPr>
        <p:spPr>
          <a:xfrm>
            <a:off x="6736501" y="4196712"/>
            <a:ext cx="4805996" cy="1297115"/>
          </a:xfrm>
        </p:spPr>
        <p:txBody>
          <a:bodyPr anchor="t">
            <a:normAutofit/>
          </a:bodyPr>
          <a:lstStyle/>
          <a:p>
            <a:pPr algn="l"/>
            <a:r>
              <a:rPr lang="en-GB" sz="2000" dirty="0">
                <a:solidFill>
                  <a:schemeClr val="tx2"/>
                </a:solidFill>
              </a:rPr>
              <a:t>February 2026</a:t>
            </a:r>
          </a:p>
        </p:txBody>
      </p:sp>
      <p:sp>
        <p:nvSpPr>
          <p:cNvPr id="3" name="Subtitle 2">
            <a:extLst>
              <a:ext uri="{FF2B5EF4-FFF2-40B4-BE49-F238E27FC236}">
                <a16:creationId xmlns:a16="http://schemas.microsoft.com/office/drawing/2014/main" id="{6361A45F-2624-8C4F-B85E-18D568DFD4B9}"/>
              </a:ext>
            </a:extLst>
          </p:cNvPr>
          <p:cNvSpPr>
            <a:spLocks noGrp="1"/>
          </p:cNvSpPr>
          <p:nvPr>
            <p:ph type="subTitle" idx="1"/>
          </p:nvPr>
        </p:nvSpPr>
        <p:spPr>
          <a:xfrm>
            <a:off x="6637014" y="3220138"/>
            <a:ext cx="4805691" cy="838831"/>
          </a:xfrm>
        </p:spPr>
        <p:txBody>
          <a:bodyPr anchor="b">
            <a:normAutofit/>
          </a:bodyPr>
          <a:lstStyle/>
          <a:p>
            <a:pPr algn="l"/>
            <a:r>
              <a:rPr lang="en-GB" sz="4000" dirty="0">
                <a:solidFill>
                  <a:schemeClr val="tx2"/>
                </a:solidFill>
              </a:rPr>
              <a:t>CANDIDATE PACK</a:t>
            </a:r>
          </a:p>
        </p:txBody>
      </p:sp>
      <p:pic>
        <p:nvPicPr>
          <p:cNvPr id="5" name="Picture 4" descr="A logo with colorful circles&#10;&#10;AI-generated content may be incorrect.">
            <a:extLst>
              <a:ext uri="{FF2B5EF4-FFF2-40B4-BE49-F238E27FC236}">
                <a16:creationId xmlns:a16="http://schemas.microsoft.com/office/drawing/2014/main" id="{756966A8-AD1D-C4DE-6C83-C9E0561CB5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70" y="2834324"/>
            <a:ext cx="4141760" cy="2103751"/>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49431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DE0766-A2DE-3417-FE04-BD4B3490ED79}"/>
              </a:ext>
            </a:extLst>
          </p:cNvPr>
          <p:cNvSpPr txBox="1"/>
          <p:nvPr/>
        </p:nvSpPr>
        <p:spPr>
          <a:xfrm>
            <a:off x="766916" y="555134"/>
            <a:ext cx="10658168" cy="646331"/>
          </a:xfrm>
          <a:prstGeom prst="rect">
            <a:avLst/>
          </a:prstGeom>
          <a:noFill/>
        </p:spPr>
        <p:txBody>
          <a:bodyPr wrap="square" rtlCol="0">
            <a:spAutoFit/>
          </a:bodyPr>
          <a:lstStyle/>
          <a:p>
            <a:pPr algn="ctr"/>
            <a:r>
              <a:rPr lang="en-GB" b="1" dirty="0"/>
              <a:t>Self Help UK (SHUK) History and Future Direction</a:t>
            </a:r>
          </a:p>
          <a:p>
            <a:pPr algn="ctr"/>
            <a:r>
              <a:rPr lang="en-GB" b="1" dirty="0"/>
              <a:t>March 2026</a:t>
            </a:r>
          </a:p>
        </p:txBody>
      </p:sp>
      <p:sp>
        <p:nvSpPr>
          <p:cNvPr id="4" name="TextBox 3">
            <a:extLst>
              <a:ext uri="{FF2B5EF4-FFF2-40B4-BE49-F238E27FC236}">
                <a16:creationId xmlns:a16="http://schemas.microsoft.com/office/drawing/2014/main" id="{CAFAABFF-ADC3-17D7-E142-B917CF1AC2E8}"/>
              </a:ext>
            </a:extLst>
          </p:cNvPr>
          <p:cNvSpPr txBox="1"/>
          <p:nvPr/>
        </p:nvSpPr>
        <p:spPr>
          <a:xfrm>
            <a:off x="550934" y="1201465"/>
            <a:ext cx="10500851" cy="5273880"/>
          </a:xfrm>
          <a:prstGeom prst="rect">
            <a:avLst/>
          </a:prstGeom>
          <a:noFill/>
        </p:spPr>
        <p:txBody>
          <a:bodyPr wrap="square" lIns="91440" tIns="45720" rIns="91440" bIns="45720" anchor="t">
            <a:spAutoFit/>
          </a:bodyPr>
          <a:lstStyle/>
          <a:p>
            <a:pPr>
              <a:lnSpc>
                <a:spcPct val="115000"/>
              </a:lnSpc>
              <a:spcAft>
                <a:spcPts val="800"/>
              </a:spcAft>
            </a:pPr>
            <a:r>
              <a:rPr lang="en-GB" sz="1400" b="1" kern="100" dirty="0">
                <a:effectLst/>
                <a:ea typeface="Aptos" panose="020B0004020202020204" pitchFamily="34" charset="0"/>
                <a:cs typeface="Arial" panose="020B0604020202020204" pitchFamily="34" charset="0"/>
              </a:rPr>
              <a:t>History</a:t>
            </a:r>
          </a:p>
          <a:p>
            <a:pPr marL="342900" indent="-342900">
              <a:lnSpc>
                <a:spcPct val="115000"/>
              </a:lnSpc>
              <a:spcAft>
                <a:spcPts val="800"/>
              </a:spcAft>
              <a:buFont typeface="+mj-lt"/>
              <a:buAutoNum type="arabicPeriod"/>
            </a:pPr>
            <a:r>
              <a:rPr lang="en-GB" sz="1400" kern="100" dirty="0">
                <a:effectLst/>
                <a:ea typeface="Aptos" panose="020B0004020202020204" pitchFamily="34" charset="0"/>
                <a:cs typeface="Arial" panose="020B0604020202020204" pitchFamily="34" charset="0"/>
              </a:rPr>
              <a:t>Self-Help Nottingham was a spin-out charity from Nottingham Community and Voluntary Service (NCVS) approximately 40 years ago, following a small project supporting peer support/self-help groups</a:t>
            </a:r>
            <a:r>
              <a:rPr lang="en-GB" sz="1400" kern="100" dirty="0">
                <a:ea typeface="Aptos" panose="020B0004020202020204" pitchFamily="34" charset="0"/>
                <a:cs typeface="Arial" panose="020B0604020202020204" pitchFamily="34" charset="0"/>
              </a:rPr>
              <a:t> (ie. groups of people with shared experiences providing support to each other)</a:t>
            </a:r>
            <a:endParaRPr lang="en-GB" sz="1400" kern="100" dirty="0">
              <a:effectLst/>
              <a:ea typeface="Aptos" panose="020B0004020202020204" pitchFamily="34" charset="0"/>
              <a:cs typeface="Arial" panose="020B0604020202020204" pitchFamily="34" charset="0"/>
            </a:endParaRPr>
          </a:p>
          <a:p>
            <a:pPr marL="342900" indent="-342900">
              <a:lnSpc>
                <a:spcPct val="115000"/>
              </a:lnSpc>
              <a:spcAft>
                <a:spcPts val="800"/>
              </a:spcAft>
              <a:buFont typeface="+mj-lt"/>
              <a:buAutoNum type="arabicPeriod"/>
            </a:pPr>
            <a:r>
              <a:rPr lang="en-GB" sz="1400" kern="100" dirty="0">
                <a:effectLst/>
                <a:ea typeface="Aptos" panose="020B0004020202020204" pitchFamily="34" charset="0"/>
                <a:cs typeface="Arial"/>
              </a:rPr>
              <a:t>The charity was extended to </a:t>
            </a:r>
            <a:r>
              <a:rPr lang="en-GB" sz="1400" kern="100" dirty="0">
                <a:ea typeface="Aptos" panose="020B0004020202020204" pitchFamily="34" charset="0"/>
                <a:cs typeface="Arial"/>
              </a:rPr>
              <a:t>create a national infrastructure for peer support groups</a:t>
            </a:r>
            <a:r>
              <a:rPr lang="en-GB" sz="1400" kern="100" dirty="0">
                <a:effectLst/>
                <a:ea typeface="Aptos" panose="020B0004020202020204" pitchFamily="34" charset="0"/>
                <a:cs typeface="Arial"/>
              </a:rPr>
              <a:t> nationally and was rebranded as SHUK in 2008, adding </a:t>
            </a:r>
            <a:r>
              <a:rPr lang="en-GB" sz="1400" kern="100" dirty="0">
                <a:ea typeface="Aptos" panose="020B0004020202020204" pitchFamily="34" charset="0"/>
                <a:cs typeface="Arial"/>
              </a:rPr>
              <a:t>training and consultancy to the</a:t>
            </a:r>
            <a:r>
              <a:rPr lang="en-GB" sz="1400" kern="100" dirty="0">
                <a:effectLst/>
                <a:ea typeface="Aptos" panose="020B0004020202020204" pitchFamily="34" charset="0"/>
                <a:cs typeface="Arial"/>
              </a:rPr>
              <a:t> </a:t>
            </a:r>
            <a:r>
              <a:rPr lang="en-GB" sz="1400" kern="100" dirty="0">
                <a:ea typeface="Aptos" panose="020B0004020202020204" pitchFamily="34" charset="0"/>
                <a:cs typeface="Arial"/>
              </a:rPr>
              <a:t>development of peer support directories and resources.</a:t>
            </a:r>
            <a:endParaRPr lang="en-GB" sz="1400" dirty="0"/>
          </a:p>
          <a:p>
            <a:pPr marL="342900" indent="-342900">
              <a:lnSpc>
                <a:spcPct val="114999"/>
              </a:lnSpc>
              <a:spcAft>
                <a:spcPts val="800"/>
              </a:spcAft>
              <a:buAutoNum type="arabicPeriod"/>
            </a:pPr>
            <a:r>
              <a:rPr lang="en-GB" sz="1400" kern="100" dirty="0">
                <a:ea typeface="Aptos" panose="020B0004020202020204" pitchFamily="34" charset="0"/>
                <a:cs typeface="Arial"/>
              </a:rPr>
              <a:t>Over the following decade,  SHUK created a number of projects that centred on peer support principles in a number of different areas, employment and skills, social prescribing, Work based peer groups for people with MSK conditions, Diabetes support to the Black and Asian community etc, and most impactfully, our partnership with Macmillan to create the Beyond Diagnosis Service and the Deaf Cancer Support Project.</a:t>
            </a:r>
          </a:p>
          <a:p>
            <a:pPr>
              <a:lnSpc>
                <a:spcPct val="115000"/>
              </a:lnSpc>
              <a:spcAft>
                <a:spcPts val="800"/>
              </a:spcAft>
            </a:pPr>
            <a:r>
              <a:rPr lang="en-GB" sz="1400" b="1" kern="100" dirty="0">
                <a:effectLst/>
                <a:ea typeface="Aptos" panose="020B0004020202020204" pitchFamily="34" charset="0"/>
                <a:cs typeface="Arial" panose="020B0604020202020204" pitchFamily="34" charset="0"/>
              </a:rPr>
              <a:t>Where SHUK is now</a:t>
            </a:r>
          </a:p>
          <a:p>
            <a:pPr marL="342900" indent="-342900">
              <a:lnSpc>
                <a:spcPct val="115000"/>
              </a:lnSpc>
              <a:spcAft>
                <a:spcPts val="800"/>
              </a:spcAft>
              <a:buFont typeface="+mj-lt"/>
              <a:buAutoNum type="arabicPeriod"/>
            </a:pPr>
            <a:r>
              <a:rPr lang="en-GB" sz="1400" kern="100" dirty="0">
                <a:ea typeface="Aptos" panose="020B0004020202020204" pitchFamily="34" charset="0"/>
                <a:cs typeface="Arial"/>
              </a:rPr>
              <a:t>Over time, the</a:t>
            </a:r>
            <a:r>
              <a:rPr lang="en-GB" sz="1400" kern="100" dirty="0">
                <a:effectLst/>
                <a:ea typeface="Aptos" panose="020B0004020202020204" pitchFamily="34" charset="0"/>
                <a:cs typeface="Arial"/>
              </a:rPr>
              <a:t> direction of SHUK has</a:t>
            </a:r>
            <a:r>
              <a:rPr lang="en-GB" sz="1400" kern="100" dirty="0">
                <a:ea typeface="Aptos" panose="020B0004020202020204" pitchFamily="34" charset="0"/>
                <a:cs typeface="Arial"/>
              </a:rPr>
              <a:t> </a:t>
            </a:r>
            <a:r>
              <a:rPr lang="en-GB" sz="1400" kern="100" dirty="0">
                <a:effectLst/>
                <a:ea typeface="Aptos" panose="020B0004020202020204" pitchFamily="34" charset="0"/>
                <a:cs typeface="Arial"/>
              </a:rPr>
              <a:t>pivoted </a:t>
            </a:r>
            <a:r>
              <a:rPr lang="en-GB" sz="1400" kern="100" dirty="0">
                <a:ea typeface="Aptos" panose="020B0004020202020204" pitchFamily="34" charset="0"/>
                <a:cs typeface="Arial"/>
              </a:rPr>
              <a:t>away from infrastructure support for peer support groups towards</a:t>
            </a:r>
            <a:r>
              <a:rPr lang="en-GB" sz="1400" kern="100" dirty="0">
                <a:effectLst/>
                <a:ea typeface="Aptos" panose="020B0004020202020204" pitchFamily="34" charset="0"/>
                <a:cs typeface="Arial"/>
              </a:rPr>
              <a:t> actual service delivery within the long-term condition space, creating a range of projects and peer-led approaches,</a:t>
            </a:r>
            <a:r>
              <a:rPr lang="en-GB" sz="1400" kern="100" dirty="0">
                <a:ea typeface="Aptos" panose="020B0004020202020204" pitchFamily="34" charset="0"/>
                <a:cs typeface="Arial"/>
              </a:rPr>
              <a:t> </a:t>
            </a:r>
            <a:r>
              <a:rPr lang="en-GB" sz="1400" kern="100" dirty="0">
                <a:effectLst/>
                <a:ea typeface="Aptos" panose="020B0004020202020204" pitchFamily="34" charset="0"/>
                <a:cs typeface="Arial"/>
              </a:rPr>
              <a:t>supporting people facing health inequalities, especially those affected by cancer. Current services provided by SHUK include:</a:t>
            </a:r>
            <a:endParaRPr lang="en-GB" sz="1400" kern="100" dirty="0">
              <a:ea typeface="Aptos" panose="020B0004020202020204" pitchFamily="34" charset="0"/>
              <a:cs typeface="Arial"/>
            </a:endParaRPr>
          </a:p>
          <a:p>
            <a:pPr marL="800100" lvl="1" indent="-342900">
              <a:buFont typeface="+mj-lt"/>
              <a:buAutoNum type="alphaLcParenR"/>
            </a:pPr>
            <a:r>
              <a:rPr lang="en-GB" sz="1400" kern="100" dirty="0">
                <a:effectLst/>
                <a:ea typeface="Aptos" panose="020B0004020202020204" pitchFamily="34" charset="0"/>
                <a:cs typeface="Arial" panose="020B0604020202020204" pitchFamily="34" charset="0"/>
              </a:rPr>
              <a:t>Prevention/early diagnosis of long-term health issues, reducing hospital demand</a:t>
            </a:r>
          </a:p>
          <a:p>
            <a:pPr marL="800100" lvl="1" indent="-342900">
              <a:buFont typeface="+mj-lt"/>
              <a:buAutoNum type="alphaLcParenR"/>
            </a:pPr>
            <a:r>
              <a:rPr lang="en-GB" sz="1400" kern="100" dirty="0">
                <a:ea typeface="Aptos" panose="020B0004020202020204" pitchFamily="34" charset="0"/>
                <a:cs typeface="Arial" panose="020B0604020202020204" pitchFamily="34" charset="0"/>
              </a:rPr>
              <a:t>Empowerment of individuals through helping them to navigate the support available, including digital access </a:t>
            </a:r>
          </a:p>
          <a:p>
            <a:pPr marL="800100" lvl="1" indent="-342900">
              <a:buFont typeface="+mj-lt"/>
              <a:buAutoNum type="alphaLcParenR"/>
            </a:pPr>
            <a:r>
              <a:rPr lang="en-GB" sz="1400" kern="100" dirty="0">
                <a:ea typeface="Aptos" panose="020B0004020202020204" pitchFamily="34" charset="0"/>
                <a:cs typeface="Arial"/>
              </a:rPr>
              <a:t>Locating and supporting under-served communities and instances of health inequalities (including Deaf projects)</a:t>
            </a:r>
          </a:p>
          <a:p>
            <a:pPr lvl="1"/>
            <a:endParaRPr lang="en-GB" sz="1400" kern="100" dirty="0">
              <a:ea typeface="Aptos" panose="020B0004020202020204" pitchFamily="34" charset="0"/>
              <a:cs typeface="Arial"/>
            </a:endParaRPr>
          </a:p>
          <a:p>
            <a:pPr marL="342900" indent="-342900">
              <a:lnSpc>
                <a:spcPct val="115000"/>
              </a:lnSpc>
              <a:spcAft>
                <a:spcPts val="800"/>
              </a:spcAft>
              <a:buFont typeface="+mj-lt"/>
              <a:buAutoNum type="arabicPeriod"/>
            </a:pPr>
            <a:r>
              <a:rPr lang="en-GB" sz="1400" dirty="0"/>
              <a:t>Geographic reach: Nationally – Deaf Cancer Support and Awareness projects. Locally – Generic Cancer Support projects.</a:t>
            </a:r>
          </a:p>
        </p:txBody>
      </p:sp>
      <p:pic>
        <p:nvPicPr>
          <p:cNvPr id="3" name="Picture 2" descr="Self Help UK - Nottingham">
            <a:extLst>
              <a:ext uri="{FF2B5EF4-FFF2-40B4-BE49-F238E27FC236}">
                <a16:creationId xmlns:a16="http://schemas.microsoft.com/office/drawing/2014/main" id="{868C8B14-04FE-B012-2A93-64491AC022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5124" y="285135"/>
            <a:ext cx="1081952" cy="549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6401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7E0817-6297-95CF-0865-6C8C5AF22F1C}"/>
              </a:ext>
            </a:extLst>
          </p:cNvPr>
          <p:cNvSpPr txBox="1"/>
          <p:nvPr/>
        </p:nvSpPr>
        <p:spPr>
          <a:xfrm>
            <a:off x="1065996" y="1673994"/>
            <a:ext cx="10200104" cy="25391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latin typeface="Aptos"/>
              <a:ea typeface="Segoe UI"/>
              <a:cs typeface="Segoe UI"/>
            </a:endParaRPr>
          </a:p>
          <a:p>
            <a:endParaRPr lang="en-GB" dirty="0">
              <a:ea typeface="Segoe UI"/>
              <a:cs typeface="Segoe UI"/>
            </a:endParaRPr>
          </a:p>
          <a:p>
            <a:endParaRPr lang="en-GB" dirty="0">
              <a:ea typeface="Segoe UI"/>
              <a:cs typeface="Segoe UI"/>
            </a:endParaRPr>
          </a:p>
          <a:p>
            <a:pPr>
              <a:spcBef>
                <a:spcPts val="600"/>
              </a:spcBef>
            </a:pPr>
            <a:r>
              <a:rPr lang="en-GB" baseline="0" dirty="0">
                <a:ea typeface="Segoe UI"/>
                <a:cs typeface="Segoe UI"/>
              </a:rPr>
              <a:t>SHUK provides holistic support and knowledge via close interaction with local communities, peer groups and volunteers to</a:t>
            </a:r>
            <a:r>
              <a:rPr lang="en-GB" dirty="0">
                <a:ea typeface="Segoe UI"/>
                <a:cs typeface="Segoe UI"/>
              </a:rPr>
              <a:t>:</a:t>
            </a:r>
            <a:r>
              <a:rPr lang="en-GB" baseline="0" dirty="0">
                <a:ea typeface="Segoe UI"/>
                <a:cs typeface="Segoe UI"/>
              </a:rPr>
              <a:t> </a:t>
            </a:r>
            <a:endParaRPr lang="en-GB" dirty="0">
              <a:ea typeface="Segoe UI"/>
              <a:cs typeface="Segoe UI"/>
            </a:endParaRPr>
          </a:p>
          <a:p>
            <a:pPr>
              <a:spcBef>
                <a:spcPts val="600"/>
              </a:spcBef>
            </a:pPr>
            <a:r>
              <a:rPr lang="en-GB" baseline="0" dirty="0">
                <a:ea typeface="Segoe UI"/>
                <a:cs typeface="Segoe UI"/>
              </a:rPr>
              <a:t>a) prevent long-term health conditions</a:t>
            </a:r>
            <a:endParaRPr lang="en-US" dirty="0">
              <a:ea typeface="Segoe UI"/>
              <a:cs typeface="Segoe UI"/>
            </a:endParaRPr>
          </a:p>
          <a:p>
            <a:pPr marL="263525" indent="-263525">
              <a:spcBef>
                <a:spcPts val="600"/>
              </a:spcBef>
            </a:pPr>
            <a:r>
              <a:rPr lang="en-GB" baseline="0" dirty="0">
                <a:ea typeface="Segoe UI"/>
                <a:cs typeface="Segoe UI"/>
              </a:rPr>
              <a:t>b) help those with existing conditions to feel more confident, informed and supported in navigating their health journey in a way that works best for them</a:t>
            </a:r>
            <a:r>
              <a:rPr lang="en-US" dirty="0">
                <a:ea typeface="Segoe UI"/>
                <a:cs typeface="Segoe UI"/>
              </a:rPr>
              <a:t>​.</a:t>
            </a:r>
          </a:p>
        </p:txBody>
      </p:sp>
      <p:pic>
        <p:nvPicPr>
          <p:cNvPr id="3" name="Picture 2" descr="Self Help UK - Nottingham">
            <a:extLst>
              <a:ext uri="{FF2B5EF4-FFF2-40B4-BE49-F238E27FC236}">
                <a16:creationId xmlns:a16="http://schemas.microsoft.com/office/drawing/2014/main" id="{A5FA1191-587B-3A3C-754A-D7F043D681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5124" y="285135"/>
            <a:ext cx="1081952" cy="5495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65BE114-1060-F245-4395-41A281B72108}"/>
              </a:ext>
            </a:extLst>
          </p:cNvPr>
          <p:cNvSpPr txBox="1"/>
          <p:nvPr/>
        </p:nvSpPr>
        <p:spPr>
          <a:xfrm>
            <a:off x="836964" y="559916"/>
            <a:ext cx="10658168" cy="369332"/>
          </a:xfrm>
          <a:prstGeom prst="rect">
            <a:avLst/>
          </a:prstGeom>
          <a:noFill/>
        </p:spPr>
        <p:txBody>
          <a:bodyPr wrap="square" rtlCol="0">
            <a:spAutoFit/>
          </a:bodyPr>
          <a:lstStyle/>
          <a:p>
            <a:pPr algn="ctr"/>
            <a:r>
              <a:rPr lang="en-GB" b="1" dirty="0">
                <a:ea typeface="Segoe UI"/>
                <a:cs typeface="Segoe UI"/>
              </a:rPr>
              <a:t>Describing SHUK in a sentence</a:t>
            </a:r>
            <a:r>
              <a:rPr lang="en-US" dirty="0">
                <a:ea typeface="Segoe UI"/>
                <a:cs typeface="Segoe UI"/>
              </a:rPr>
              <a:t>​</a:t>
            </a:r>
          </a:p>
        </p:txBody>
      </p:sp>
    </p:spTree>
    <p:extLst>
      <p:ext uri="{BB962C8B-B14F-4D97-AF65-F5344CB8AC3E}">
        <p14:creationId xmlns:p14="http://schemas.microsoft.com/office/powerpoint/2010/main" val="3619031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EC500C9F-223D-0D90-E2C7-D602DE10B277}"/>
              </a:ext>
            </a:extLst>
          </p:cNvPr>
          <p:cNvSpPr/>
          <p:nvPr/>
        </p:nvSpPr>
        <p:spPr>
          <a:xfrm>
            <a:off x="668628" y="-14838"/>
            <a:ext cx="10791677" cy="6862678"/>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r>
              <a:rPr lang="en-US" sz="2000" b="1" dirty="0">
                <a:solidFill>
                  <a:schemeClr val="tx1"/>
                </a:solidFill>
              </a:rPr>
              <a:t>Integrated Long Term Condition (LTC) Community Support</a:t>
            </a:r>
          </a:p>
          <a:p>
            <a:pPr algn="ctr"/>
            <a:r>
              <a:rPr lang="en-US" sz="2000" b="1" dirty="0">
                <a:solidFill>
                  <a:schemeClr val="tx1"/>
                </a:solidFill>
              </a:rPr>
              <a:t>Targeting Health Inequity and Patient Empowerment</a:t>
            </a:r>
          </a:p>
          <a:p>
            <a:pPr algn="ctr"/>
            <a:r>
              <a:rPr lang="en-US" sz="1600" b="1" dirty="0">
                <a:solidFill>
                  <a:schemeClr val="tx1"/>
                </a:solidFill>
              </a:rPr>
              <a:t>Current focus: Cancer, however, the model can be applied to most LTCs</a:t>
            </a:r>
          </a:p>
          <a:p>
            <a:pPr algn="ctr"/>
            <a:endParaRPr lang="en-US" sz="16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endParaRPr lang="en-US" sz="2000" b="1" dirty="0">
              <a:solidFill>
                <a:schemeClr val="tx1"/>
              </a:solidFill>
            </a:endParaRPr>
          </a:p>
          <a:p>
            <a:pPr algn="ctr"/>
            <a:r>
              <a:rPr lang="en-US" sz="2000" b="1" dirty="0">
                <a:solidFill>
                  <a:schemeClr val="tx1"/>
                </a:solidFill>
              </a:rPr>
              <a:t>Holistic           Community Connected          Patient Centred  </a:t>
            </a:r>
          </a:p>
          <a:p>
            <a:pPr algn="ctr"/>
            <a:endParaRPr lang="en-US" sz="2000" b="1" dirty="0"/>
          </a:p>
          <a:p>
            <a:pPr algn="ctr"/>
            <a:endParaRPr lang="en-US" b="1"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GB" dirty="0"/>
          </a:p>
        </p:txBody>
      </p:sp>
      <p:sp>
        <p:nvSpPr>
          <p:cNvPr id="7" name="Rectangle: Rounded Corners 6">
            <a:extLst>
              <a:ext uri="{FF2B5EF4-FFF2-40B4-BE49-F238E27FC236}">
                <a16:creationId xmlns:a16="http://schemas.microsoft.com/office/drawing/2014/main" id="{5DB783D9-1556-7245-5241-29AC57E6956A}"/>
              </a:ext>
            </a:extLst>
          </p:cNvPr>
          <p:cNvSpPr/>
          <p:nvPr/>
        </p:nvSpPr>
        <p:spPr>
          <a:xfrm>
            <a:off x="1337062" y="960699"/>
            <a:ext cx="9454243" cy="5246916"/>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endParaRPr lang="en-US" sz="2400" b="1" dirty="0">
              <a:sym typeface="Wingdings" panose="05000000000000000000" pitchFamily="2" charset="2"/>
            </a:endParaRPr>
          </a:p>
          <a:p>
            <a:pPr algn="ctr"/>
            <a:r>
              <a:rPr lang="en-US" sz="1600" b="1" dirty="0">
                <a:sym typeface="Wingdings" panose="05000000000000000000" pitchFamily="2" charset="2"/>
              </a:rPr>
              <a:t>Specialist Teams</a:t>
            </a:r>
          </a:p>
          <a:p>
            <a:pPr marL="285750" indent="-285750" algn="ctr">
              <a:buFont typeface="Wingdings" panose="05000000000000000000" pitchFamily="2" charset="2"/>
              <a:buChar char="ç"/>
            </a:pPr>
            <a:r>
              <a:rPr lang="en-US" sz="1600" b="1" dirty="0">
                <a:sym typeface="Wingdings" panose="05000000000000000000" pitchFamily="2" charset="2"/>
              </a:rPr>
              <a:t>Volunteers / Peers / Staff     </a:t>
            </a:r>
          </a:p>
          <a:p>
            <a:pPr algn="ctr"/>
            <a:r>
              <a:rPr lang="en-US" sz="1600" b="1" dirty="0">
                <a:sym typeface="Wingdings" panose="05000000000000000000" pitchFamily="2" charset="2"/>
              </a:rPr>
              <a:t>Early Diagnosis  Beyond Diagnosis  Deaf Cancer Support Project</a:t>
            </a:r>
          </a:p>
          <a:p>
            <a:pPr algn="ctr"/>
            <a:r>
              <a:rPr lang="en-US" sz="1600" b="1" dirty="0">
                <a:sym typeface="Wingdings" panose="05000000000000000000" pitchFamily="2" charset="2"/>
              </a:rPr>
              <a:t>PCN Cancer Care Coordinator  Prehab Link Worker  CLEAR Team</a:t>
            </a:r>
          </a:p>
          <a:p>
            <a:pPr algn="ctr"/>
            <a:r>
              <a:rPr lang="en-US" sz="3600" b="1" dirty="0">
                <a:sym typeface="Wingdings" panose="05000000000000000000" pitchFamily="2" charset="2"/>
              </a:rPr>
              <a:t>    </a:t>
            </a:r>
            <a:endParaRPr lang="en-GB" sz="3600" b="1" dirty="0"/>
          </a:p>
        </p:txBody>
      </p:sp>
      <p:sp>
        <p:nvSpPr>
          <p:cNvPr id="2" name="Rectangle: Rounded Corners 1">
            <a:extLst>
              <a:ext uri="{FF2B5EF4-FFF2-40B4-BE49-F238E27FC236}">
                <a16:creationId xmlns:a16="http://schemas.microsoft.com/office/drawing/2014/main" id="{193C368F-39F1-4718-8A0D-84FC851A9139}"/>
              </a:ext>
            </a:extLst>
          </p:cNvPr>
          <p:cNvSpPr/>
          <p:nvPr/>
        </p:nvSpPr>
        <p:spPr>
          <a:xfrm>
            <a:off x="1834453" y="1216792"/>
            <a:ext cx="1863969" cy="4009292"/>
          </a:xfrm>
          <a:prstGeom prst="round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ectangle: Rounded Corners 2">
            <a:extLst>
              <a:ext uri="{FF2B5EF4-FFF2-40B4-BE49-F238E27FC236}">
                <a16:creationId xmlns:a16="http://schemas.microsoft.com/office/drawing/2014/main" id="{CCD6B90B-0EBF-2945-7433-2C9F35B7A819}"/>
              </a:ext>
            </a:extLst>
          </p:cNvPr>
          <p:cNvSpPr/>
          <p:nvPr/>
        </p:nvSpPr>
        <p:spPr>
          <a:xfrm>
            <a:off x="3984242" y="1178482"/>
            <a:ext cx="1863969" cy="4009292"/>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Rounded Corners 3">
            <a:extLst>
              <a:ext uri="{FF2B5EF4-FFF2-40B4-BE49-F238E27FC236}">
                <a16:creationId xmlns:a16="http://schemas.microsoft.com/office/drawing/2014/main" id="{2A407E21-1EC4-B646-5C58-D43A379EBDEE}"/>
              </a:ext>
            </a:extLst>
          </p:cNvPr>
          <p:cNvSpPr/>
          <p:nvPr/>
        </p:nvSpPr>
        <p:spPr>
          <a:xfrm>
            <a:off x="6261728" y="1178482"/>
            <a:ext cx="1863969" cy="4009292"/>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Rounded Corners 4">
            <a:extLst>
              <a:ext uri="{FF2B5EF4-FFF2-40B4-BE49-F238E27FC236}">
                <a16:creationId xmlns:a16="http://schemas.microsoft.com/office/drawing/2014/main" id="{865C7DCF-B9F9-BD5A-074D-06A4C8E3202E}"/>
              </a:ext>
            </a:extLst>
          </p:cNvPr>
          <p:cNvSpPr/>
          <p:nvPr/>
        </p:nvSpPr>
        <p:spPr>
          <a:xfrm>
            <a:off x="8554322" y="1178482"/>
            <a:ext cx="1863969" cy="4009292"/>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Rounded Corners 7">
            <a:extLst>
              <a:ext uri="{FF2B5EF4-FFF2-40B4-BE49-F238E27FC236}">
                <a16:creationId xmlns:a16="http://schemas.microsoft.com/office/drawing/2014/main" id="{5B4F8B29-5A5D-2281-C022-EC11C13E6B63}"/>
              </a:ext>
            </a:extLst>
          </p:cNvPr>
          <p:cNvSpPr/>
          <p:nvPr/>
        </p:nvSpPr>
        <p:spPr>
          <a:xfrm>
            <a:off x="1988004" y="1374218"/>
            <a:ext cx="1528048" cy="660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PREVENTION</a:t>
            </a:r>
            <a:endParaRPr lang="en-GB" sz="1600" b="1" dirty="0">
              <a:solidFill>
                <a:schemeClr val="tx1"/>
              </a:solidFill>
            </a:endParaRPr>
          </a:p>
        </p:txBody>
      </p:sp>
      <p:sp>
        <p:nvSpPr>
          <p:cNvPr id="9" name="Rectangle: Rounded Corners 8">
            <a:extLst>
              <a:ext uri="{FF2B5EF4-FFF2-40B4-BE49-F238E27FC236}">
                <a16:creationId xmlns:a16="http://schemas.microsoft.com/office/drawing/2014/main" id="{ADA90846-C6E9-9B21-F8A0-6A3C142E2837}"/>
              </a:ext>
            </a:extLst>
          </p:cNvPr>
          <p:cNvSpPr/>
          <p:nvPr/>
        </p:nvSpPr>
        <p:spPr>
          <a:xfrm>
            <a:off x="4192326" y="1397402"/>
            <a:ext cx="1447800" cy="660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EARLY DIAGNOSIS</a:t>
            </a:r>
            <a:endParaRPr lang="en-GB" sz="1600" b="1" dirty="0">
              <a:solidFill>
                <a:schemeClr val="tx1"/>
              </a:solidFill>
            </a:endParaRPr>
          </a:p>
        </p:txBody>
      </p:sp>
      <p:sp>
        <p:nvSpPr>
          <p:cNvPr id="10" name="Rectangle: Rounded Corners 9">
            <a:extLst>
              <a:ext uri="{FF2B5EF4-FFF2-40B4-BE49-F238E27FC236}">
                <a16:creationId xmlns:a16="http://schemas.microsoft.com/office/drawing/2014/main" id="{D9B461D3-B9E1-4697-C55C-4C0A01009E71}"/>
              </a:ext>
            </a:extLst>
          </p:cNvPr>
          <p:cNvSpPr/>
          <p:nvPr/>
        </p:nvSpPr>
        <p:spPr>
          <a:xfrm>
            <a:off x="6319366" y="1374218"/>
            <a:ext cx="1748692" cy="660400"/>
          </a:xfrm>
          <a:prstGeom prst="roundRect">
            <a:avLst>
              <a:gd name="adj" fmla="val 3397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EMPOWERMENT AND SUPPORT</a:t>
            </a:r>
            <a:endParaRPr lang="en-GB" sz="1400" b="1" dirty="0">
              <a:solidFill>
                <a:schemeClr val="tx1"/>
              </a:solidFill>
            </a:endParaRPr>
          </a:p>
        </p:txBody>
      </p:sp>
      <p:sp>
        <p:nvSpPr>
          <p:cNvPr id="11" name="Rectangle: Rounded Corners 10">
            <a:extLst>
              <a:ext uri="{FF2B5EF4-FFF2-40B4-BE49-F238E27FC236}">
                <a16:creationId xmlns:a16="http://schemas.microsoft.com/office/drawing/2014/main" id="{0A0F97EC-5F4C-016F-2C38-ABDE5AA0886D}"/>
              </a:ext>
            </a:extLst>
          </p:cNvPr>
          <p:cNvSpPr/>
          <p:nvPr/>
        </p:nvSpPr>
        <p:spPr>
          <a:xfrm>
            <a:off x="8615379" y="1374218"/>
            <a:ext cx="1741853" cy="660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ADVOCACY AND COPRODUCTION</a:t>
            </a:r>
            <a:endParaRPr lang="en-GB" sz="1400" b="1" dirty="0">
              <a:solidFill>
                <a:schemeClr val="tx1"/>
              </a:solidFill>
            </a:endParaRPr>
          </a:p>
        </p:txBody>
      </p:sp>
      <p:sp>
        <p:nvSpPr>
          <p:cNvPr id="12" name="Rectangle: Rounded Corners 11">
            <a:extLst>
              <a:ext uri="{FF2B5EF4-FFF2-40B4-BE49-F238E27FC236}">
                <a16:creationId xmlns:a16="http://schemas.microsoft.com/office/drawing/2014/main" id="{FD8F88CF-5C82-801D-E728-44E3DC6054B9}"/>
              </a:ext>
            </a:extLst>
          </p:cNvPr>
          <p:cNvSpPr/>
          <p:nvPr/>
        </p:nvSpPr>
        <p:spPr>
          <a:xfrm>
            <a:off x="1978234" y="2137299"/>
            <a:ext cx="1528048" cy="285394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Health Literacy Training</a:t>
            </a:r>
          </a:p>
          <a:p>
            <a:pPr algn="ctr"/>
            <a:endParaRPr lang="en-US" sz="1400" b="1" dirty="0">
              <a:solidFill>
                <a:schemeClr val="tx1"/>
              </a:solidFill>
            </a:endParaRPr>
          </a:p>
          <a:p>
            <a:pPr algn="ctr"/>
            <a:r>
              <a:rPr lang="en-US" sz="1400" b="1" dirty="0">
                <a:solidFill>
                  <a:schemeClr val="tx1"/>
                </a:solidFill>
              </a:rPr>
              <a:t>Health Roadshows</a:t>
            </a:r>
          </a:p>
          <a:p>
            <a:pPr algn="ctr"/>
            <a:endParaRPr lang="en-US" sz="1400" b="1" dirty="0">
              <a:solidFill>
                <a:schemeClr val="tx1"/>
              </a:solidFill>
            </a:endParaRPr>
          </a:p>
          <a:p>
            <a:pPr algn="ctr"/>
            <a:r>
              <a:rPr lang="en-US" sz="1400" b="1" dirty="0">
                <a:solidFill>
                  <a:schemeClr val="tx1"/>
                </a:solidFill>
              </a:rPr>
              <a:t>Awareness Training</a:t>
            </a:r>
            <a:endParaRPr lang="en-GB" sz="1400" b="1" dirty="0">
              <a:solidFill>
                <a:schemeClr val="tx1"/>
              </a:solidFill>
            </a:endParaRPr>
          </a:p>
        </p:txBody>
      </p:sp>
      <p:sp>
        <p:nvSpPr>
          <p:cNvPr id="13" name="Rectangle: Rounded Corners 12">
            <a:extLst>
              <a:ext uri="{FF2B5EF4-FFF2-40B4-BE49-F238E27FC236}">
                <a16:creationId xmlns:a16="http://schemas.microsoft.com/office/drawing/2014/main" id="{D793D1DE-9D7A-0F58-152F-059E559B8EE9}"/>
              </a:ext>
            </a:extLst>
          </p:cNvPr>
          <p:cNvSpPr/>
          <p:nvPr/>
        </p:nvSpPr>
        <p:spPr>
          <a:xfrm>
            <a:off x="4160890" y="2163160"/>
            <a:ext cx="1528048" cy="285394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Screening Uptake Community Development</a:t>
            </a:r>
          </a:p>
          <a:p>
            <a:pPr algn="ctr"/>
            <a:endParaRPr lang="en-US" sz="1400" b="1" dirty="0">
              <a:solidFill>
                <a:schemeClr val="tx1"/>
              </a:solidFill>
            </a:endParaRPr>
          </a:p>
          <a:p>
            <a:pPr algn="ctr"/>
            <a:r>
              <a:rPr lang="en-US" sz="1400" b="1" dirty="0">
                <a:solidFill>
                  <a:schemeClr val="tx1"/>
                </a:solidFill>
              </a:rPr>
              <a:t>PCN Screening Support</a:t>
            </a:r>
          </a:p>
          <a:p>
            <a:pPr algn="ctr"/>
            <a:endParaRPr lang="en-US" sz="1400" b="1" dirty="0">
              <a:solidFill>
                <a:schemeClr val="tx1"/>
              </a:solidFill>
            </a:endParaRPr>
          </a:p>
          <a:p>
            <a:pPr algn="ctr"/>
            <a:r>
              <a:rPr lang="en-US" sz="1400" b="1" dirty="0">
                <a:solidFill>
                  <a:schemeClr val="tx1"/>
                </a:solidFill>
              </a:rPr>
              <a:t>Signs &amp; Symptoms Training</a:t>
            </a:r>
            <a:endParaRPr lang="en-GB" sz="1400" b="1" dirty="0">
              <a:solidFill>
                <a:schemeClr val="tx1"/>
              </a:solidFill>
            </a:endParaRPr>
          </a:p>
        </p:txBody>
      </p:sp>
      <p:sp>
        <p:nvSpPr>
          <p:cNvPr id="14" name="Rectangle: Rounded Corners 13">
            <a:extLst>
              <a:ext uri="{FF2B5EF4-FFF2-40B4-BE49-F238E27FC236}">
                <a16:creationId xmlns:a16="http://schemas.microsoft.com/office/drawing/2014/main" id="{4953DFC0-E293-D1E6-AD02-951E6319CF0D}"/>
              </a:ext>
            </a:extLst>
          </p:cNvPr>
          <p:cNvSpPr/>
          <p:nvPr/>
        </p:nvSpPr>
        <p:spPr>
          <a:xfrm>
            <a:off x="6440539" y="2157187"/>
            <a:ext cx="1528048" cy="285394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Beyond Medicine Care Planning</a:t>
            </a:r>
          </a:p>
          <a:p>
            <a:pPr algn="ctr"/>
            <a:r>
              <a:rPr lang="en-US" sz="1400" b="1" dirty="0">
                <a:solidFill>
                  <a:schemeClr val="tx1"/>
                </a:solidFill>
              </a:rPr>
              <a:t>eHNAs/Care Reviews</a:t>
            </a:r>
          </a:p>
          <a:p>
            <a:pPr algn="ctr"/>
            <a:endParaRPr lang="en-US" sz="1400" b="1" dirty="0">
              <a:solidFill>
                <a:schemeClr val="tx1"/>
              </a:solidFill>
            </a:endParaRPr>
          </a:p>
          <a:p>
            <a:pPr algn="ctr"/>
            <a:r>
              <a:rPr lang="en-US" sz="1400" b="1" dirty="0">
                <a:solidFill>
                  <a:schemeClr val="tx1"/>
                </a:solidFill>
              </a:rPr>
              <a:t>Signposting</a:t>
            </a:r>
          </a:p>
          <a:p>
            <a:pPr algn="ctr"/>
            <a:endParaRPr lang="en-US" sz="1400" b="1" dirty="0">
              <a:solidFill>
                <a:schemeClr val="tx1"/>
              </a:solidFill>
            </a:endParaRPr>
          </a:p>
          <a:p>
            <a:pPr algn="ctr"/>
            <a:r>
              <a:rPr lang="en-US" sz="1400" b="1" dirty="0">
                <a:solidFill>
                  <a:schemeClr val="tx1"/>
                </a:solidFill>
              </a:rPr>
              <a:t>Peer Support</a:t>
            </a:r>
          </a:p>
          <a:p>
            <a:pPr algn="ctr"/>
            <a:endParaRPr lang="en-US" sz="1400" b="1" dirty="0">
              <a:solidFill>
                <a:schemeClr val="tx1"/>
              </a:solidFill>
            </a:endParaRPr>
          </a:p>
          <a:p>
            <a:pPr algn="ctr"/>
            <a:r>
              <a:rPr lang="en-US" sz="1400" b="1" dirty="0">
                <a:solidFill>
                  <a:schemeClr val="tx1"/>
                </a:solidFill>
              </a:rPr>
              <a:t>Empowerment &amp; Self Management</a:t>
            </a:r>
            <a:endParaRPr lang="en-GB" sz="1400" b="1" dirty="0">
              <a:solidFill>
                <a:schemeClr val="tx1"/>
              </a:solidFill>
            </a:endParaRPr>
          </a:p>
        </p:txBody>
      </p:sp>
      <p:sp>
        <p:nvSpPr>
          <p:cNvPr id="15" name="Rectangle: Rounded Corners 14">
            <a:extLst>
              <a:ext uri="{FF2B5EF4-FFF2-40B4-BE49-F238E27FC236}">
                <a16:creationId xmlns:a16="http://schemas.microsoft.com/office/drawing/2014/main" id="{F6D16B28-2C8E-466A-7FEF-F3319755F5CB}"/>
              </a:ext>
            </a:extLst>
          </p:cNvPr>
          <p:cNvSpPr/>
          <p:nvPr/>
        </p:nvSpPr>
        <p:spPr>
          <a:xfrm>
            <a:off x="8722281" y="2184225"/>
            <a:ext cx="1528048" cy="285394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Advocacy Support</a:t>
            </a:r>
          </a:p>
          <a:p>
            <a:pPr algn="ctr"/>
            <a:endParaRPr lang="en-US" sz="1400" b="1" dirty="0">
              <a:solidFill>
                <a:schemeClr val="tx1"/>
              </a:solidFill>
            </a:endParaRPr>
          </a:p>
          <a:p>
            <a:pPr algn="ctr"/>
            <a:r>
              <a:rPr lang="en-US" sz="1400" b="1" dirty="0">
                <a:solidFill>
                  <a:schemeClr val="tx1"/>
                </a:solidFill>
              </a:rPr>
              <a:t>Treatment Literacy Awareness </a:t>
            </a:r>
          </a:p>
          <a:p>
            <a:pPr algn="ctr"/>
            <a:endParaRPr lang="en-US" sz="1400" b="1" dirty="0">
              <a:solidFill>
                <a:schemeClr val="tx1"/>
              </a:solidFill>
            </a:endParaRPr>
          </a:p>
          <a:p>
            <a:pPr algn="ctr"/>
            <a:r>
              <a:rPr lang="en-US" sz="1400" b="1" dirty="0">
                <a:solidFill>
                  <a:schemeClr val="tx1"/>
                </a:solidFill>
              </a:rPr>
              <a:t>Care Pathway Co-production</a:t>
            </a:r>
          </a:p>
          <a:p>
            <a:pPr algn="ctr"/>
            <a:endParaRPr lang="en-US" sz="1400" b="1" dirty="0">
              <a:solidFill>
                <a:schemeClr val="tx1"/>
              </a:solidFill>
            </a:endParaRPr>
          </a:p>
          <a:p>
            <a:pPr algn="ctr"/>
            <a:endParaRPr lang="en-GB" dirty="0">
              <a:solidFill>
                <a:schemeClr val="bg1"/>
              </a:solidFill>
            </a:endParaRPr>
          </a:p>
        </p:txBody>
      </p:sp>
      <p:sp>
        <p:nvSpPr>
          <p:cNvPr id="6" name="TextBox 5">
            <a:extLst>
              <a:ext uri="{FF2B5EF4-FFF2-40B4-BE49-F238E27FC236}">
                <a16:creationId xmlns:a16="http://schemas.microsoft.com/office/drawing/2014/main" id="{9507BE65-E8B0-B2A6-43F2-6040FE497729}"/>
              </a:ext>
            </a:extLst>
          </p:cNvPr>
          <p:cNvSpPr txBox="1"/>
          <p:nvPr/>
        </p:nvSpPr>
        <p:spPr>
          <a:xfrm rot="5400000">
            <a:off x="9986209" y="3195675"/>
            <a:ext cx="248652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t>Service Model</a:t>
            </a:r>
          </a:p>
        </p:txBody>
      </p:sp>
      <p:pic>
        <p:nvPicPr>
          <p:cNvPr id="17" name="Picture 2" descr="Self Help UK - Nottingham">
            <a:extLst>
              <a:ext uri="{FF2B5EF4-FFF2-40B4-BE49-F238E27FC236}">
                <a16:creationId xmlns:a16="http://schemas.microsoft.com/office/drawing/2014/main" id="{B6799B91-FEA1-11B8-6605-5EDDBD1084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09353" y="170284"/>
            <a:ext cx="1081952" cy="54956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8" name="Picture 2" descr="Self Help UK - Nottingham">
            <a:extLst>
              <a:ext uri="{FF2B5EF4-FFF2-40B4-BE49-F238E27FC236}">
                <a16:creationId xmlns:a16="http://schemas.microsoft.com/office/drawing/2014/main" id="{F0813149-5B3D-2C90-7994-EF8E62DB40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878" y="151129"/>
            <a:ext cx="1081952" cy="54956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23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714FB-721C-FC6F-ACC4-E06DA08C8F83}"/>
            </a:ext>
          </a:extLst>
        </p:cNvPr>
        <p:cNvGrpSpPr/>
        <p:nvPr/>
      </p:nvGrpSpPr>
      <p:grpSpPr>
        <a:xfrm>
          <a:off x="0" y="0"/>
          <a:ext cx="0" cy="0"/>
          <a:chOff x="0" y="0"/>
          <a:chExt cx="0" cy="0"/>
        </a:xfrm>
      </p:grpSpPr>
      <p:pic>
        <p:nvPicPr>
          <p:cNvPr id="3" name="Picture 2" descr="Self Help UK - Nottingham">
            <a:extLst>
              <a:ext uri="{FF2B5EF4-FFF2-40B4-BE49-F238E27FC236}">
                <a16:creationId xmlns:a16="http://schemas.microsoft.com/office/drawing/2014/main" id="{0CDD1171-2F57-847B-5D71-B9953F30DF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5124" y="285135"/>
            <a:ext cx="1081952" cy="5495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B613FBE-D6BB-FF4C-2F5D-A1139879015B}"/>
              </a:ext>
            </a:extLst>
          </p:cNvPr>
          <p:cNvSpPr txBox="1"/>
          <p:nvPr/>
        </p:nvSpPr>
        <p:spPr>
          <a:xfrm>
            <a:off x="3129280" y="559916"/>
            <a:ext cx="6096000" cy="369332"/>
          </a:xfrm>
          <a:prstGeom prst="rect">
            <a:avLst/>
          </a:prstGeom>
          <a:noFill/>
        </p:spPr>
        <p:txBody>
          <a:bodyPr wrap="square">
            <a:spAutoFit/>
          </a:bodyPr>
          <a:lstStyle/>
          <a:p>
            <a:pPr algn="ctr" rtl="0"/>
            <a:r>
              <a:rPr lang="en-GB" b="1" baseline="0" dirty="0">
                <a:latin typeface="Aptos"/>
                <a:ea typeface="Segoe UI"/>
                <a:cs typeface="Segoe UI"/>
              </a:rPr>
              <a:t>Useful links</a:t>
            </a:r>
            <a:endParaRPr lang="en-US" dirty="0">
              <a:latin typeface="Aptos"/>
              <a:ea typeface="Segoe UI"/>
              <a:cs typeface="Segoe UI"/>
            </a:endParaRPr>
          </a:p>
        </p:txBody>
      </p:sp>
      <p:sp>
        <p:nvSpPr>
          <p:cNvPr id="6" name="TextBox 5">
            <a:extLst>
              <a:ext uri="{FF2B5EF4-FFF2-40B4-BE49-F238E27FC236}">
                <a16:creationId xmlns:a16="http://schemas.microsoft.com/office/drawing/2014/main" id="{4F1330E7-F1B4-66D4-17C3-64CC961A8C21}"/>
              </a:ext>
            </a:extLst>
          </p:cNvPr>
          <p:cNvSpPr txBox="1"/>
          <p:nvPr/>
        </p:nvSpPr>
        <p:spPr>
          <a:xfrm>
            <a:off x="1065996" y="1673994"/>
            <a:ext cx="10200104"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GB" dirty="0">
                <a:ea typeface="Segoe UI"/>
                <a:cs typeface="Segoe UI"/>
                <a:hlinkClick r:id="rId3"/>
              </a:rPr>
              <a:t>Self Help UK - Impact Report 2024-2025</a:t>
            </a:r>
            <a:endParaRPr lang="en-GB" dirty="0">
              <a:ea typeface="Segoe UI"/>
              <a:cs typeface="Segoe UI"/>
            </a:endParaRPr>
          </a:p>
          <a:p>
            <a:pPr marL="285750" indent="-285750">
              <a:buFont typeface="Arial" panose="020B0604020202020204" pitchFamily="34" charset="0"/>
              <a:buChar char="•"/>
            </a:pPr>
            <a:endParaRPr lang="en-GB" dirty="0">
              <a:ea typeface="Segoe UI"/>
              <a:cs typeface="Segoe UI"/>
            </a:endParaRPr>
          </a:p>
          <a:p>
            <a:pPr marL="285750" indent="-285750">
              <a:buFont typeface="Arial" panose="020B0604020202020204" pitchFamily="34" charset="0"/>
              <a:buChar char="•"/>
            </a:pPr>
            <a:r>
              <a:rPr lang="en-US" dirty="0">
                <a:ea typeface="Segoe UI"/>
                <a:cs typeface="Segoe UI"/>
                <a:hlinkClick r:id="rId4"/>
              </a:rPr>
              <a:t>Self Help UK website</a:t>
            </a:r>
            <a:endParaRPr lang="en-US" dirty="0">
              <a:ea typeface="Segoe UI"/>
              <a:cs typeface="Segoe UI"/>
            </a:endParaRPr>
          </a:p>
          <a:p>
            <a:endParaRPr lang="en-US" dirty="0">
              <a:ea typeface="Segoe UI"/>
              <a:cs typeface="Segoe UI"/>
            </a:endParaRPr>
          </a:p>
          <a:p>
            <a:r>
              <a:rPr lang="en-US" dirty="0">
                <a:latin typeface="Aptos"/>
                <a:ea typeface="Segoe UI"/>
                <a:cs typeface="Segoe UI"/>
              </a:rPr>
              <a:t>Please note that the above </a:t>
            </a:r>
            <a:r>
              <a:rPr lang="en-US">
                <a:latin typeface="Aptos"/>
                <a:ea typeface="Segoe UI"/>
                <a:cs typeface="Segoe UI"/>
              </a:rPr>
              <a:t>links provide </a:t>
            </a:r>
            <a:r>
              <a:rPr lang="en-US" dirty="0">
                <a:latin typeface="Aptos"/>
                <a:ea typeface="Segoe UI"/>
                <a:cs typeface="Segoe UI"/>
              </a:rPr>
              <a:t>previous descriptions of the charity and its impact, which are in the process of being updated (see slides 1-3 of </a:t>
            </a:r>
            <a:r>
              <a:rPr lang="en-US" dirty="0">
                <a:ea typeface="Segoe UI"/>
                <a:cs typeface="Segoe UI"/>
              </a:rPr>
              <a:t>this pack </a:t>
            </a:r>
            <a:r>
              <a:rPr lang="en-US" dirty="0">
                <a:latin typeface="Aptos"/>
                <a:ea typeface="Segoe UI"/>
                <a:cs typeface="Segoe UI"/>
              </a:rPr>
              <a:t>for the most up-to-date descriptions of Self Help UK). </a:t>
            </a:r>
          </a:p>
          <a:p>
            <a:endParaRPr lang="en-US" dirty="0">
              <a:latin typeface="Aptos"/>
              <a:ea typeface="Segoe UI"/>
              <a:cs typeface="Segoe UI"/>
            </a:endParaRPr>
          </a:p>
          <a:p>
            <a:r>
              <a:rPr lang="en-US" dirty="0">
                <a:latin typeface="Aptos"/>
                <a:ea typeface="Segoe UI"/>
                <a:cs typeface="Segoe UI"/>
              </a:rPr>
              <a:t>We are including the above links here in order to provide context around the charity’s history and to show examples of the impact it has made to the community. </a:t>
            </a:r>
          </a:p>
        </p:txBody>
      </p:sp>
    </p:spTree>
    <p:extLst>
      <p:ext uri="{BB962C8B-B14F-4D97-AF65-F5344CB8AC3E}">
        <p14:creationId xmlns:p14="http://schemas.microsoft.com/office/powerpoint/2010/main" val="1473547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301</TotalTime>
  <Words>553</Words>
  <Application>Microsoft Office PowerPoint</Application>
  <PresentationFormat>Widescreen</PresentationFormat>
  <Paragraphs>135</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Segoe UI</vt:lpstr>
      <vt:lpstr>Wingdings</vt:lpstr>
      <vt:lpstr>Office Theme</vt:lpstr>
      <vt:lpstr>February 2026</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Samantha Barklam</dc:creator>
  <cp:lastModifiedBy>Samantha Barklam</cp:lastModifiedBy>
  <cp:revision>191</cp:revision>
  <dcterms:created xsi:type="dcterms:W3CDTF">2026-02-05T14:49:38Z</dcterms:created>
  <dcterms:modified xsi:type="dcterms:W3CDTF">2026-02-25T13:40:55Z</dcterms:modified>
</cp:coreProperties>
</file>